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Lato" panose="020F0502020204030203" pitchFamily="34" charset="0"/>
      <p:regular r:id="rId11"/>
      <p:bold r:id="rId12"/>
      <p:italic r:id="rId13"/>
      <p:boldItalic r:id="rId14"/>
    </p:embeddedFont>
    <p:embeddedFont>
      <p:font typeface="Montserrat" panose="00000500000000000000" pitchFamily="2" charset="0"/>
      <p:regular r:id="rId15"/>
      <p:bold r:id="rId16"/>
      <p:italic r:id="rId17"/>
      <p:boldItalic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f87997393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f87997393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f87997393_0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f87997393_0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cd4accead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cd4accead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17" name="Google Shape;217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9" name="Google Shape;39;p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gregorut/videogamesale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wikipedia.org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 b="1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Video Game Market Analysis</a:t>
            </a:r>
            <a:endParaRPr sz="3600" b="1">
              <a:highlight>
                <a:schemeClr val="dk1"/>
              </a:highlight>
            </a:endParaRPr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MATEO MARIACA 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SERGII LEBID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RATISH KUMAAR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Project Overview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/>
          </a:p>
        </p:txBody>
      </p:sp>
      <p:sp>
        <p:nvSpPr>
          <p:cNvPr id="235" name="Google Shape;235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09600" lvl="0" indent="-304800" algn="l" rtl="0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●"/>
            </a:pP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The chosen dataset</a:t>
            </a: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172800" algn="l" rtl="0">
              <a:lnSpc>
                <a:spcPct val="122222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 b="1" dirty="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Video Game Sales ( </a:t>
            </a:r>
            <a:r>
              <a:rPr lang="ru" sz="1200" u="sng" dirty="0">
                <a:solidFill>
                  <a:schemeClr val="hlink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https://www.kaggle.com/datasets/gregorut/videogamesales</a:t>
            </a: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ru" sz="1200" b="1" dirty="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)</a:t>
            </a:r>
            <a:endParaRPr sz="1200" b="1" dirty="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●"/>
            </a:pPr>
            <a:r>
              <a:rPr lang="ru" sz="1200" b="1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Additional sources (</a:t>
            </a: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ru" sz="1200" u="sng" dirty="0">
                <a:solidFill>
                  <a:schemeClr val="hlink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https://www.wikipedia.org</a:t>
            </a:r>
            <a:r>
              <a:rPr lang="ru" sz="1200" b="1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)</a:t>
            </a:r>
            <a:endParaRPr sz="1200" b="1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●"/>
            </a:pP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The hypotheses</a:t>
            </a: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1) The sales of movie-based games are higher in the USA than in Japan</a:t>
            </a: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2)</a:t>
            </a: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3)</a:t>
            </a:r>
            <a:r>
              <a:rPr lang="de-DE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The sales of video games are higher in North America than other countries</a:t>
            </a: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Data Acquisition, Enrichment, and Examination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2600">
              <a:highlight>
                <a:schemeClr val="dk1"/>
              </a:highlight>
            </a:endParaRPr>
          </a:p>
        </p:txBody>
      </p:sp>
      <p:sp>
        <p:nvSpPr>
          <p:cNvPr id="241" name="Google Shape;241;p1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42" name="Google Shape;242;p19"/>
          <p:cNvSpPr txBox="1">
            <a:spLocks noGrp="1"/>
          </p:cNvSpPr>
          <p:nvPr>
            <p:ph type="body" idx="1"/>
          </p:nvPr>
        </p:nvSpPr>
        <p:spPr>
          <a:xfrm>
            <a:off x="1934175" y="1637550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Data Acquisition: Gathering relevant data from various sources.</a:t>
            </a:r>
            <a:endParaRPr sz="12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44" name="Google Shape;244;p19"/>
          <p:cNvSpPr txBox="1">
            <a:spLocks noGrp="1"/>
          </p:cNvSpPr>
          <p:nvPr>
            <p:ph type="body" idx="1"/>
          </p:nvPr>
        </p:nvSpPr>
        <p:spPr>
          <a:xfrm>
            <a:off x="1934175" y="25524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Enrichment: Enhancing the collected data with additional information or context.</a:t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6" name="Google Shape;246;p19"/>
          <p:cNvSpPr txBox="1">
            <a:spLocks noGrp="1"/>
          </p:cNvSpPr>
          <p:nvPr>
            <p:ph type="body" idx="1"/>
          </p:nvPr>
        </p:nvSpPr>
        <p:spPr>
          <a:xfrm>
            <a:off x="1934175" y="346726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Examination: Analyzing and scrutinizing the enriched data to derive insights and draw conclusions</a:t>
            </a:r>
            <a:endParaRPr sz="12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Database Design &amp; Data Transformation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2600">
              <a:highlight>
                <a:schemeClr val="dk1"/>
              </a:highlight>
            </a:endParaRPr>
          </a:p>
        </p:txBody>
      </p:sp>
      <p:sp>
        <p:nvSpPr>
          <p:cNvPr id="252" name="Google Shape;252;p20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261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ru" sz="1200" b="1">
                <a:solidFill>
                  <a:schemeClr val="lt1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Provide a concise visualization or description of the Entity-Relational-Model</a:t>
            </a:r>
            <a:endParaRPr sz="1200" b="1">
              <a:solidFill>
                <a:schemeClr val="lt1"/>
              </a:solidFill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0480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-"/>
            </a:pPr>
            <a:endParaRPr sz="1200" b="1">
              <a:solidFill>
                <a:schemeClr val="lt1"/>
              </a:solidFill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ru" sz="1200" b="1">
                <a:solidFill>
                  <a:schemeClr val="lt1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The key challenges faced during data transformation:</a:t>
            </a:r>
            <a:endParaRPr sz="1200" b="1">
              <a:solidFill>
                <a:schemeClr val="lt1"/>
              </a:solidFill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0480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-"/>
            </a:pPr>
            <a:r>
              <a:rPr lang="ru" sz="1200">
                <a:solidFill>
                  <a:schemeClr val="lt1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The necessity of using a non-standard delimiter when exporting from SQL to Tableau</a:t>
            </a:r>
            <a:endParaRPr sz="1200">
              <a:solidFill>
                <a:schemeClr val="lt1"/>
              </a:solidFill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SQL Insights &amp; Advanced Analysis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26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1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ru" sz="12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Showcase one or two standout insights derived from advanced SQL queries.</a:t>
            </a:r>
            <a:endParaRPr sz="12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ru" sz="12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Highlight any specific analyzes that were particularly challenging or revealing.</a:t>
            </a:r>
            <a:endParaRPr sz="12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2000"/>
              </a:spcBef>
              <a:spcAft>
                <a:spcPts val="160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pic>
        <p:nvPicPr>
          <p:cNvPr id="259" name="Google Shape;259;p21" descr="offset_comp_267026.jpg"/>
          <p:cNvPicPr preferRelativeResize="0"/>
          <p:nvPr/>
        </p:nvPicPr>
        <p:blipFill rotWithShape="1">
          <a:blip r:embed="rId3">
            <a:alphaModFix/>
          </a:blip>
          <a:srcRect l="39740" t="41470" r="17180" b="-6208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60" name="Google Shape;260;p21" descr="offset_comp_457517_edited2.jpg"/>
          <p:cNvPicPr preferRelativeResize="0"/>
          <p:nvPr/>
        </p:nvPicPr>
        <p:blipFill rotWithShape="1">
          <a:blip r:embed="rId4">
            <a:alphaModFix/>
          </a:blip>
          <a:srcRect l="28499" t="35784" r="21977" b="-10133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61" name="Google Shape;261;p21" descr="offset_comp_442889_edtied2.jpg"/>
          <p:cNvPicPr preferRelativeResize="0"/>
          <p:nvPr/>
        </p:nvPicPr>
        <p:blipFill rotWithShape="1">
          <a:blip r:embed="rId5">
            <a:alphaModFix/>
          </a:blip>
          <a:srcRect l="23925" t="16463" r="30743" b="15476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sp>
        <p:nvSpPr>
          <p:cNvPr id="262" name="Google Shape;262;p21"/>
          <p:cNvSpPr/>
          <p:nvPr/>
        </p:nvSpPr>
        <p:spPr>
          <a:xfrm>
            <a:off x="7040600" y="3923575"/>
            <a:ext cx="2106350" cy="1222450"/>
          </a:xfrm>
          <a:custGeom>
            <a:avLst/>
            <a:gdLst/>
            <a:ahLst/>
            <a:cxnLst/>
            <a:rect l="l" t="t" r="r" b="b"/>
            <a:pathLst>
              <a:path w="84254" h="48898" extrusionOk="0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2"/>
          <p:cNvSpPr txBox="1">
            <a:spLocks noGrp="1"/>
          </p:cNvSpPr>
          <p:nvPr>
            <p:ph type="subTitle" idx="4294967295"/>
          </p:nvPr>
        </p:nvSpPr>
        <p:spPr>
          <a:xfrm>
            <a:off x="1269300" y="98500"/>
            <a:ext cx="5666100" cy="3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Visualization &amp; Key Insights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/>
          </a:p>
        </p:txBody>
      </p:sp>
      <p:sp>
        <p:nvSpPr>
          <p:cNvPr id="268" name="Google Shape;268;p22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69" name="Google Shape;269;p22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2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p22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2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3" name="Google Shape;273;p22" descr="offset_comp_442889_edtied2.jpg"/>
          <p:cNvPicPr preferRelativeResize="0"/>
          <p:nvPr/>
        </p:nvPicPr>
        <p:blipFill rotWithShape="1">
          <a:blip r:embed="rId3">
            <a:alphaModFix/>
          </a:blip>
          <a:srcRect l="40835" t="36462" r="22818" b="12950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274" name="Google Shape;27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7500" y="761400"/>
            <a:ext cx="5870650" cy="3921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3"/>
          <p:cNvSpPr txBox="1">
            <a:spLocks noGrp="1"/>
          </p:cNvSpPr>
          <p:nvPr>
            <p:ph type="subTitle" idx="4294967295"/>
          </p:nvPr>
        </p:nvSpPr>
        <p:spPr>
          <a:xfrm>
            <a:off x="1269300" y="98500"/>
            <a:ext cx="5666100" cy="3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Visualization &amp; Key Insights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/>
          </a:p>
        </p:txBody>
      </p:sp>
      <p:sp>
        <p:nvSpPr>
          <p:cNvPr id="280" name="Google Shape;280;p2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81" name="Google Shape;281;p23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3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3" name="Google Shape;283;p23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3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5" name="Google Shape;285;p23" descr="offset_comp_442889_edtied2.jpg"/>
          <p:cNvPicPr preferRelativeResize="0"/>
          <p:nvPr/>
        </p:nvPicPr>
        <p:blipFill rotWithShape="1">
          <a:blip r:embed="rId3">
            <a:alphaModFix/>
          </a:blip>
          <a:srcRect l="40835" t="36462" r="22818" b="12950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4"/>
          <p:cNvSpPr txBox="1">
            <a:spLocks noGrp="1"/>
          </p:cNvSpPr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Thank you!</a:t>
            </a:r>
            <a:endParaRPr/>
          </a:p>
        </p:txBody>
      </p:sp>
      <p:sp>
        <p:nvSpPr>
          <p:cNvPr id="291" name="Google Shape;291;p24"/>
          <p:cNvSpPr txBox="1">
            <a:spLocks noGrp="1"/>
          </p:cNvSpPr>
          <p:nvPr>
            <p:ph type="body" idx="1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292" name="Google Shape;292;p24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93" name="Google Shape;293;p2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1" name="Google Shape;301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5356" t="50734" r="19582" b="26215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4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3" name="Google Shape;303;p24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04" name="Google Shape;304;p24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4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4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4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8" name="Google Shape;308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53168" t="53058" r="26238" b="16020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24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0" name="Google Shape;310;p24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11" name="Google Shape;311;p24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4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4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4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5" name="Google Shape;315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1330" t="42211" r="47980" b="36733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316" name="Google Shape;316;p24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7" name="Google Shape;317;p24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18" name="Google Shape;318;p24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4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4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" name="Google Shape;322;p24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23" name="Google Shape;323;p24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4" name="Google Shape;324;p24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25" name="Google Shape;325;p24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4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27" name="Google Shape;327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8584" t="47335" r="37425" b="36557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28" name="Google Shape;328;p24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29" name="Google Shape;329;p24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4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4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4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4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4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4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4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7" name="Google Shape;337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9668" t="55915" r="37351" b="27092"/>
          <a:stretch/>
        </p:blipFill>
        <p:spPr>
          <a:xfrm>
            <a:off x="8127235" y="3586562"/>
            <a:ext cx="379200" cy="4299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198</Words>
  <Application>Microsoft Office PowerPoint</Application>
  <PresentationFormat>On-screen Show (16:9)</PresentationFormat>
  <Paragraphs>32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Lato</vt:lpstr>
      <vt:lpstr>Montserrat</vt:lpstr>
      <vt:lpstr>Roboto</vt:lpstr>
      <vt:lpstr>Open Sans</vt:lpstr>
      <vt:lpstr>Focus</vt:lpstr>
      <vt:lpstr>Video Game Market Analysis</vt:lpstr>
      <vt:lpstr>Project Overview </vt:lpstr>
      <vt:lpstr>Data Acquisition, Enrichment, and Examination </vt:lpstr>
      <vt:lpstr>Database Design &amp; Data Transformation </vt:lpstr>
      <vt:lpstr>SQL Insights &amp; Advanced Analysis  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Game Market Analysis</dc:title>
  <cp:lastModifiedBy>Rathish Kumaar</cp:lastModifiedBy>
  <cp:revision>1</cp:revision>
  <dcterms:modified xsi:type="dcterms:W3CDTF">2024-04-22T15:51:35Z</dcterms:modified>
</cp:coreProperties>
</file>